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62" r:id="rId4"/>
    <p:sldId id="263" r:id="rId5"/>
    <p:sldId id="264" r:id="rId6"/>
    <p:sldId id="265" r:id="rId7"/>
    <p:sldId id="266" r:id="rId8"/>
    <p:sldId id="268" r:id="rId9"/>
    <p:sldId id="269" r:id="rId10"/>
    <p:sldId id="261" r:id="rId11"/>
  </p:sldIdLst>
  <p:sldSz cx="12190413" cy="6873875"/>
  <p:notesSz cx="6858000" cy="9144000"/>
  <p:defaultTextStyle>
    <a:defPPr>
      <a:defRPr lang="ru-RU"/>
    </a:defPPr>
    <a:lvl1pPr marL="0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93044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86089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79133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72178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65222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58267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51311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944356" algn="l" defTabSz="98608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3366" autoAdjust="0"/>
  </p:normalViewPr>
  <p:slideViewPr>
    <p:cSldViewPr snapToGrid="0">
      <p:cViewPr varScale="1">
        <p:scale>
          <a:sx n="82" d="100"/>
          <a:sy n="82" d="100"/>
        </p:scale>
        <p:origin x="691" y="48"/>
      </p:cViewPr>
      <p:guideLst>
        <p:guide orient="horz" pos="2165"/>
        <p:guide pos="3840"/>
      </p:guideLst>
    </p:cSldViewPr>
  </p:slideViewPr>
  <p:outlineViewPr>
    <p:cViewPr>
      <p:scale>
        <a:sx n="33" d="100"/>
        <a:sy n="33" d="100"/>
      </p:scale>
      <p:origin x="0" y="160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gif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gif>
</file>

<file path=ppt/media/image29.jpeg>
</file>

<file path=ppt/media/image3.jpeg>
</file>

<file path=ppt/media/image30.jpe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gif>
</file>

<file path=ppt/media/image5.gif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9856D-3580-4744-AF6F-33BDD1B3DAFB}" type="datetimeFigureOut">
              <a:rPr lang="ru-RU" smtClean="0"/>
              <a:t>29.11.2017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92150" y="1143000"/>
            <a:ext cx="5473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B01C1D-A038-4E11-BDB2-AD371D4661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2440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01C1D-A038-4E11-BDB2-AD371D46617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568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3803" y="1124962"/>
            <a:ext cx="9142810" cy="2393127"/>
          </a:xfrm>
        </p:spPr>
        <p:txBody>
          <a:bodyPr anchor="b"/>
          <a:lstStyle>
            <a:lvl1pPr algn="ctr">
              <a:defRPr sz="6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3803" y="3610377"/>
            <a:ext cx="9142810" cy="1659595"/>
          </a:xfrm>
        </p:spPr>
        <p:txBody>
          <a:bodyPr/>
          <a:lstStyle>
            <a:lvl1pPr marL="0" indent="0" algn="ctr">
              <a:buNone/>
              <a:defRPr sz="2600"/>
            </a:lvl1pPr>
            <a:lvl2pPr marL="493044" indent="0" algn="ctr">
              <a:buNone/>
              <a:defRPr sz="2200"/>
            </a:lvl2pPr>
            <a:lvl3pPr marL="986089" indent="0" algn="ctr">
              <a:buNone/>
              <a:defRPr sz="1900"/>
            </a:lvl3pPr>
            <a:lvl4pPr marL="1479133" indent="0" algn="ctr">
              <a:buNone/>
              <a:defRPr sz="1700"/>
            </a:lvl4pPr>
            <a:lvl5pPr marL="1972178" indent="0" algn="ctr">
              <a:buNone/>
              <a:defRPr sz="1700"/>
            </a:lvl5pPr>
            <a:lvl6pPr marL="2465222" indent="0" algn="ctr">
              <a:buNone/>
              <a:defRPr sz="1700"/>
            </a:lvl6pPr>
            <a:lvl7pPr marL="2958267" indent="0" algn="ctr">
              <a:buNone/>
              <a:defRPr sz="1700"/>
            </a:lvl7pPr>
            <a:lvl8pPr marL="3451311" indent="0" algn="ctr">
              <a:buNone/>
              <a:defRPr sz="1700"/>
            </a:lvl8pPr>
            <a:lvl9pPr marL="3944356" indent="0" algn="ctr">
              <a:buNone/>
              <a:defRPr sz="17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450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642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3766" y="365971"/>
            <a:ext cx="2628558" cy="582529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093" y="365971"/>
            <a:ext cx="7733293" cy="582529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8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011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742" y="1713698"/>
            <a:ext cx="10514231" cy="2859341"/>
          </a:xfrm>
        </p:spPr>
        <p:txBody>
          <a:bodyPr anchor="b"/>
          <a:lstStyle>
            <a:lvl1pPr>
              <a:defRPr sz="6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742" y="4600088"/>
            <a:ext cx="10514231" cy="1503660"/>
          </a:xfrm>
        </p:spPr>
        <p:txBody>
          <a:bodyPr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493044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98608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479133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197217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46522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295826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451311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394435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591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092" y="1829852"/>
            <a:ext cx="5180925" cy="43614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1397" y="1829852"/>
            <a:ext cx="5180925" cy="43614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5151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678" y="365973"/>
            <a:ext cx="10514231" cy="132863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679" y="1685056"/>
            <a:ext cx="5157116" cy="825819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3044" indent="0">
              <a:buNone/>
              <a:defRPr sz="2200" b="1"/>
            </a:lvl2pPr>
            <a:lvl3pPr marL="986089" indent="0">
              <a:buNone/>
              <a:defRPr sz="1900" b="1"/>
            </a:lvl3pPr>
            <a:lvl4pPr marL="1479133" indent="0">
              <a:buNone/>
              <a:defRPr sz="1700" b="1"/>
            </a:lvl4pPr>
            <a:lvl5pPr marL="1972178" indent="0">
              <a:buNone/>
              <a:defRPr sz="1700" b="1"/>
            </a:lvl5pPr>
            <a:lvl6pPr marL="2465222" indent="0">
              <a:buNone/>
              <a:defRPr sz="1700" b="1"/>
            </a:lvl6pPr>
            <a:lvl7pPr marL="2958267" indent="0">
              <a:buNone/>
              <a:defRPr sz="1700" b="1"/>
            </a:lvl7pPr>
            <a:lvl8pPr marL="3451311" indent="0">
              <a:buNone/>
              <a:defRPr sz="1700" b="1"/>
            </a:lvl8pPr>
            <a:lvl9pPr marL="3944356" indent="0">
              <a:buNone/>
              <a:defRPr sz="17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679" y="2510875"/>
            <a:ext cx="5157116" cy="369311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1396" y="1685056"/>
            <a:ext cx="5182514" cy="825819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3044" indent="0">
              <a:buNone/>
              <a:defRPr sz="2200" b="1"/>
            </a:lvl2pPr>
            <a:lvl3pPr marL="986089" indent="0">
              <a:buNone/>
              <a:defRPr sz="1900" b="1"/>
            </a:lvl3pPr>
            <a:lvl4pPr marL="1479133" indent="0">
              <a:buNone/>
              <a:defRPr sz="1700" b="1"/>
            </a:lvl4pPr>
            <a:lvl5pPr marL="1972178" indent="0">
              <a:buNone/>
              <a:defRPr sz="1700" b="1"/>
            </a:lvl5pPr>
            <a:lvl6pPr marL="2465222" indent="0">
              <a:buNone/>
              <a:defRPr sz="1700" b="1"/>
            </a:lvl6pPr>
            <a:lvl7pPr marL="2958267" indent="0">
              <a:buNone/>
              <a:defRPr sz="1700" b="1"/>
            </a:lvl7pPr>
            <a:lvl8pPr marL="3451311" indent="0">
              <a:buNone/>
              <a:defRPr sz="1700" b="1"/>
            </a:lvl8pPr>
            <a:lvl9pPr marL="3944356" indent="0">
              <a:buNone/>
              <a:defRPr sz="17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1396" y="2510875"/>
            <a:ext cx="5182514" cy="369311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97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249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29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679" y="458258"/>
            <a:ext cx="3931725" cy="1603904"/>
          </a:xfrm>
        </p:spPr>
        <p:txBody>
          <a:bodyPr anchor="b"/>
          <a:lstStyle>
            <a:lvl1pPr>
              <a:defRPr sz="3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2514" y="989713"/>
            <a:ext cx="6171397" cy="4884907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6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679" y="2062163"/>
            <a:ext cx="3931725" cy="3820411"/>
          </a:xfrm>
        </p:spPr>
        <p:txBody>
          <a:bodyPr/>
          <a:lstStyle>
            <a:lvl1pPr marL="0" indent="0">
              <a:buNone/>
              <a:defRPr sz="1700"/>
            </a:lvl1pPr>
            <a:lvl2pPr marL="493044" indent="0">
              <a:buNone/>
              <a:defRPr sz="1500"/>
            </a:lvl2pPr>
            <a:lvl3pPr marL="986089" indent="0">
              <a:buNone/>
              <a:defRPr sz="1300"/>
            </a:lvl3pPr>
            <a:lvl4pPr marL="1479133" indent="0">
              <a:buNone/>
              <a:defRPr sz="1100"/>
            </a:lvl4pPr>
            <a:lvl5pPr marL="1972178" indent="0">
              <a:buNone/>
              <a:defRPr sz="1100"/>
            </a:lvl5pPr>
            <a:lvl6pPr marL="2465222" indent="0">
              <a:buNone/>
              <a:defRPr sz="1100"/>
            </a:lvl6pPr>
            <a:lvl7pPr marL="2958267" indent="0">
              <a:buNone/>
              <a:defRPr sz="1100"/>
            </a:lvl7pPr>
            <a:lvl8pPr marL="3451311" indent="0">
              <a:buNone/>
              <a:defRPr sz="1100"/>
            </a:lvl8pPr>
            <a:lvl9pPr marL="3944356" indent="0">
              <a:buNone/>
              <a:defRPr sz="11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777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679" y="458258"/>
            <a:ext cx="3931725" cy="1603904"/>
          </a:xfrm>
        </p:spPr>
        <p:txBody>
          <a:bodyPr anchor="b"/>
          <a:lstStyle>
            <a:lvl1pPr>
              <a:defRPr sz="3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2514" y="989713"/>
            <a:ext cx="6171397" cy="4884907"/>
          </a:xfrm>
        </p:spPr>
        <p:txBody>
          <a:bodyPr/>
          <a:lstStyle>
            <a:lvl1pPr marL="0" indent="0">
              <a:buNone/>
              <a:defRPr sz="3500"/>
            </a:lvl1pPr>
            <a:lvl2pPr marL="493044" indent="0">
              <a:buNone/>
              <a:defRPr sz="3000"/>
            </a:lvl2pPr>
            <a:lvl3pPr marL="986089" indent="0">
              <a:buNone/>
              <a:defRPr sz="2600"/>
            </a:lvl3pPr>
            <a:lvl4pPr marL="1479133" indent="0">
              <a:buNone/>
              <a:defRPr sz="2200"/>
            </a:lvl4pPr>
            <a:lvl5pPr marL="1972178" indent="0">
              <a:buNone/>
              <a:defRPr sz="2200"/>
            </a:lvl5pPr>
            <a:lvl6pPr marL="2465222" indent="0">
              <a:buNone/>
              <a:defRPr sz="2200"/>
            </a:lvl6pPr>
            <a:lvl7pPr marL="2958267" indent="0">
              <a:buNone/>
              <a:defRPr sz="2200"/>
            </a:lvl7pPr>
            <a:lvl8pPr marL="3451311" indent="0">
              <a:buNone/>
              <a:defRPr sz="2200"/>
            </a:lvl8pPr>
            <a:lvl9pPr marL="3944356" indent="0">
              <a:buNone/>
              <a:defRPr sz="22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679" y="2062163"/>
            <a:ext cx="3931725" cy="3820411"/>
          </a:xfrm>
        </p:spPr>
        <p:txBody>
          <a:bodyPr/>
          <a:lstStyle>
            <a:lvl1pPr marL="0" indent="0">
              <a:buNone/>
              <a:defRPr sz="1700"/>
            </a:lvl1pPr>
            <a:lvl2pPr marL="493044" indent="0">
              <a:buNone/>
              <a:defRPr sz="1500"/>
            </a:lvl2pPr>
            <a:lvl3pPr marL="986089" indent="0">
              <a:buNone/>
              <a:defRPr sz="1300"/>
            </a:lvl3pPr>
            <a:lvl4pPr marL="1479133" indent="0">
              <a:buNone/>
              <a:defRPr sz="1100"/>
            </a:lvl4pPr>
            <a:lvl5pPr marL="1972178" indent="0">
              <a:buNone/>
              <a:defRPr sz="1100"/>
            </a:lvl5pPr>
            <a:lvl6pPr marL="2465222" indent="0">
              <a:buNone/>
              <a:defRPr sz="1100"/>
            </a:lvl6pPr>
            <a:lvl7pPr marL="2958267" indent="0">
              <a:buNone/>
              <a:defRPr sz="1100"/>
            </a:lvl7pPr>
            <a:lvl8pPr marL="3451311" indent="0">
              <a:buNone/>
              <a:defRPr sz="1100"/>
            </a:lvl8pPr>
            <a:lvl9pPr marL="3944356" indent="0">
              <a:buNone/>
              <a:defRPr sz="11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76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091" y="365973"/>
            <a:ext cx="10514231" cy="1328631"/>
          </a:xfrm>
          <a:prstGeom prst="rect">
            <a:avLst/>
          </a:prstGeom>
        </p:spPr>
        <p:txBody>
          <a:bodyPr vert="horz" lIns="98609" tIns="49304" rIns="98609" bIns="49304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091" y="1829852"/>
            <a:ext cx="10514231" cy="4361411"/>
          </a:xfrm>
          <a:prstGeom prst="rect">
            <a:avLst/>
          </a:prstGeom>
        </p:spPr>
        <p:txBody>
          <a:bodyPr vert="horz" lIns="98609" tIns="49304" rIns="98609" bIns="49304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091" y="6371065"/>
            <a:ext cx="2742843" cy="365970"/>
          </a:xfrm>
          <a:prstGeom prst="rect">
            <a:avLst/>
          </a:prstGeom>
        </p:spPr>
        <p:txBody>
          <a:bodyPr vert="horz" lIns="98609" tIns="49304" rIns="98609" bIns="49304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917C8-ED5E-430F-B1CD-2856319076D0}" type="datetimeFigureOut">
              <a:rPr lang="ru-RU" smtClean="0"/>
              <a:pPr/>
              <a:t>29.11.2017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076" y="6371065"/>
            <a:ext cx="4114264" cy="365970"/>
          </a:xfrm>
          <a:prstGeom prst="rect">
            <a:avLst/>
          </a:prstGeom>
        </p:spPr>
        <p:txBody>
          <a:bodyPr vert="horz" lIns="98609" tIns="49304" rIns="98609" bIns="49304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09479" y="6371065"/>
            <a:ext cx="2742843" cy="365970"/>
          </a:xfrm>
          <a:prstGeom prst="rect">
            <a:avLst/>
          </a:prstGeom>
        </p:spPr>
        <p:txBody>
          <a:bodyPr vert="horz" lIns="98609" tIns="49304" rIns="98609" bIns="49304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1C055-274A-4553-9CDC-79554D1AF1E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485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86089" rtl="0" eaLnBrk="1" latinLnBrk="0" hangingPunct="1">
        <a:lnSpc>
          <a:spcPct val="90000"/>
        </a:lnSpc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522" indent="-246522" algn="l" defTabSz="986089" rtl="0" eaLnBrk="1" latinLnBrk="0" hangingPunct="1">
        <a:lnSpc>
          <a:spcPct val="90000"/>
        </a:lnSpc>
        <a:spcBef>
          <a:spcPts val="1078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39567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32611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25656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218700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11745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204789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697834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190878" indent="-246522" algn="l" defTabSz="986089" rtl="0" eaLnBrk="1" latinLnBrk="0" hangingPunct="1">
        <a:lnSpc>
          <a:spcPct val="90000"/>
        </a:lnSpc>
        <a:spcBef>
          <a:spcPts val="539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93044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86089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79133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72178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65222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58267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51311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44356" algn="l" defTabSz="98608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athprofi.ru/linii_vtorogo_poryadka_ellips_i_okruzhnost.html" TargetMode="External"/><Relationship Id="rId3" Type="http://schemas.openxmlformats.org/officeDocument/2006/relationships/hyperlink" Target="https://ru.wikipedia.org/wiki/&#1055;&#1072;&#1088;&#1072;&#1073;&#1086;&#1083;&#1072;" TargetMode="External"/><Relationship Id="rId7" Type="http://schemas.openxmlformats.org/officeDocument/2006/relationships/hyperlink" Target="http://studopedia.ru/12_143917_ellips-kanonicheskoe-uravnenie-ellipsa.html" TargetMode="External"/><Relationship Id="rId2" Type="http://schemas.openxmlformats.org/officeDocument/2006/relationships/hyperlink" Target="https://ru.wikipedia.org/wiki/&#1043;&#1080;&#1087;&#1077;&#1088;&#1073;&#1086;&#1083;&#1072;_(&#1084;&#1072;&#1090;&#1077;&#1084;&#1072;&#1090;&#1080;&#1082;&#1072;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tudopedia.ru/14_2948_giperbola.html" TargetMode="External"/><Relationship Id="rId11" Type="http://schemas.openxmlformats.org/officeDocument/2006/relationships/hyperlink" Target="http://www.cyberforum.ru/delphi/" TargetMode="External"/><Relationship Id="rId5" Type="http://schemas.openxmlformats.org/officeDocument/2006/relationships/hyperlink" Target="http://nsportal.ru/ap/library/drugoe/2013/06/27/krivye-vtorogo-poryadka" TargetMode="External"/><Relationship Id="rId10" Type="http://schemas.openxmlformats.org/officeDocument/2006/relationships/hyperlink" Target="http://www.snkey.net/books/delphi/ch1-1.html" TargetMode="External"/><Relationship Id="rId4" Type="http://schemas.openxmlformats.org/officeDocument/2006/relationships/hyperlink" Target="https://ru.wikipedia.org/wiki/&#1069;&#1083;&#1083;&#1080;&#1087;&#1089;" TargetMode="External"/><Relationship Id="rId9" Type="http://schemas.openxmlformats.org/officeDocument/2006/relationships/hyperlink" Target="http://www.mathprofi.ru/giperbola_i_parabola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12" Type="http://schemas.openxmlformats.org/officeDocument/2006/relationships/image" Target="../media/image16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jpeg"/><Relationship Id="rId10" Type="http://schemas.openxmlformats.org/officeDocument/2006/relationships/image" Target="../media/image14.jpeg"/><Relationship Id="rId4" Type="http://schemas.openxmlformats.org/officeDocument/2006/relationships/image" Target="../media/image8.jpe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gif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32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jpeg"/><Relationship Id="rId5" Type="http://schemas.openxmlformats.org/officeDocument/2006/relationships/image" Target="../media/image34.jpeg"/><Relationship Id="rId10" Type="http://schemas.openxmlformats.org/officeDocument/2006/relationships/image" Target="../media/image39.jpeg"/><Relationship Id="rId4" Type="http://schemas.openxmlformats.org/officeDocument/2006/relationships/image" Target="../media/image33.png"/><Relationship Id="rId9" Type="http://schemas.openxmlformats.org/officeDocument/2006/relationships/image" Target="../media/image3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42574" y="2022567"/>
            <a:ext cx="10648684" cy="1473428"/>
          </a:xfrm>
        </p:spPr>
        <p:txBody>
          <a:bodyPr>
            <a:noAutofit/>
          </a:bodyPr>
          <a:lstStyle/>
          <a:p>
            <a:r>
              <a:rPr lang="ru-RU" sz="2200" b="1" dirty="0" smtClean="0">
                <a:latin typeface="Times New Roman" pitchFamily="18" charset="0"/>
                <a:cs typeface="Times New Roman" pitchFamily="18" charset="0"/>
              </a:rPr>
              <a:t>ПРАКТИКО-ОРИЕНТИРОВАННЫЙ ПРОЕКТ</a:t>
            </a:r>
            <a:r>
              <a:rPr lang="ru-RU" sz="43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4300" b="1" dirty="0">
                <a:latin typeface="Times New Roman" pitchFamily="18" charset="0"/>
                <a:cs typeface="Times New Roman" pitchFamily="18" charset="0"/>
              </a:rPr>
            </a:br>
            <a:r>
              <a:rPr lang="ru-RU" sz="4300" b="1" dirty="0" smtClean="0">
                <a:latin typeface="Times New Roman" pitchFamily="18" charset="0"/>
                <a:cs typeface="Times New Roman" pitchFamily="18" charset="0"/>
              </a:rPr>
              <a:t> Мир невырожденных кривых второго порядка в прямоугольной системе координат</a:t>
            </a:r>
            <a:endParaRPr lang="ru-RU" sz="43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54358" y="3581287"/>
            <a:ext cx="5318441" cy="2644762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Выполнил:</a:t>
            </a:r>
            <a:endParaRPr lang="ru-RU" sz="1900" dirty="0"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1900" smtClean="0">
                <a:latin typeface="Times New Roman" pitchFamily="18" charset="0"/>
                <a:cs typeface="Times New Roman" pitchFamily="18" charset="0"/>
              </a:rPr>
              <a:t>ученик </a:t>
            </a:r>
            <a:r>
              <a:rPr lang="ru-RU" sz="1900" dirty="0">
                <a:latin typeface="Times New Roman" pitchFamily="18" charset="0"/>
                <a:cs typeface="Times New Roman" pitchFamily="18" charset="0"/>
              </a:rPr>
              <a:t>9</a:t>
            </a:r>
            <a:r>
              <a:rPr lang="ru-RU" sz="190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900" dirty="0">
                <a:latin typeface="Times New Roman" pitchFamily="18" charset="0"/>
                <a:cs typeface="Times New Roman" pitchFamily="18" charset="0"/>
              </a:rPr>
              <a:t>Б</a:t>
            </a:r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900" dirty="0">
                <a:latin typeface="Times New Roman" pitchFamily="18" charset="0"/>
                <a:cs typeface="Times New Roman" pitchFamily="18" charset="0"/>
              </a:rPr>
              <a:t>класса </a:t>
            </a:r>
          </a:p>
          <a:p>
            <a:pPr algn="l"/>
            <a:r>
              <a:rPr lang="ru-RU" sz="1900" dirty="0" err="1" smtClean="0">
                <a:latin typeface="Times New Roman" pitchFamily="18" charset="0"/>
                <a:cs typeface="Times New Roman" pitchFamily="18" charset="0"/>
              </a:rPr>
              <a:t>Закутей</a:t>
            </a:r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 Егор</a:t>
            </a:r>
            <a:endParaRPr lang="ru-RU" sz="1900" dirty="0"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1900" dirty="0">
                <a:latin typeface="Times New Roman" pitchFamily="18" charset="0"/>
                <a:cs typeface="Times New Roman" pitchFamily="18" charset="0"/>
              </a:rPr>
              <a:t>Руководитель:</a:t>
            </a:r>
          </a:p>
          <a:p>
            <a:pPr algn="l"/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учитель математики ,Николаева Юлия Геннадьевна</a:t>
            </a:r>
          </a:p>
          <a:p>
            <a:pPr algn="l"/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Консультант:</a:t>
            </a:r>
          </a:p>
          <a:p>
            <a:pPr algn="l"/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Учитель информатики, </a:t>
            </a:r>
            <a:r>
              <a:rPr lang="ru-RU" sz="1900" dirty="0" err="1" smtClean="0">
                <a:latin typeface="Times New Roman" pitchFamily="18" charset="0"/>
                <a:cs typeface="Times New Roman" pitchFamily="18" charset="0"/>
              </a:rPr>
              <a:t>Глезденев</a:t>
            </a:r>
            <a:r>
              <a:rPr lang="ru-RU" sz="1900" dirty="0" smtClean="0">
                <a:latin typeface="Times New Roman" pitchFamily="18" charset="0"/>
                <a:cs typeface="Times New Roman" pitchFamily="18" charset="0"/>
              </a:rPr>
              <a:t> Виктор Иванович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87261" y="116902"/>
            <a:ext cx="7128372" cy="792068"/>
          </a:xfrm>
          <a:prstGeom prst="rect">
            <a:avLst/>
          </a:prstGeom>
          <a:noFill/>
        </p:spPr>
        <p:txBody>
          <a:bodyPr wrap="square" lIns="98609" tIns="49304" rIns="98609" bIns="49304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500" b="1" dirty="0">
                <a:latin typeface="Times New Roman" pitchFamily="18" charset="0"/>
                <a:cs typeface="Times New Roman" pitchFamily="18" charset="0"/>
              </a:rPr>
              <a:t>МУНИЦИПАЛЬНОЕ </a:t>
            </a:r>
            <a:r>
              <a:rPr lang="ru-RU" sz="1500" b="1" dirty="0" smtClean="0">
                <a:latin typeface="Times New Roman" pitchFamily="18" charset="0"/>
                <a:cs typeface="Times New Roman" pitchFamily="18" charset="0"/>
              </a:rPr>
              <a:t> БЮДЖЕТНОЕ  ОБЩЕОБРАЗОВАТЕЛЬНОЕ </a:t>
            </a:r>
            <a:r>
              <a:rPr lang="ru-RU" sz="1500" b="1" dirty="0">
                <a:latin typeface="Times New Roman" pitchFamily="18" charset="0"/>
                <a:cs typeface="Times New Roman" pitchFamily="18" charset="0"/>
              </a:rPr>
              <a:t>УЧРЕЖДЕНИЕ </a:t>
            </a:r>
            <a:r>
              <a:rPr lang="ru-RU" sz="1500" b="1" dirty="0" smtClean="0">
                <a:latin typeface="Times New Roman" pitchFamily="18" charset="0"/>
                <a:cs typeface="Times New Roman" pitchFamily="18" charset="0"/>
              </a:rPr>
              <a:t> ЛИЦЕЙ </a:t>
            </a:r>
            <a:r>
              <a:rPr lang="ru-RU" sz="1500" b="1" dirty="0">
                <a:latin typeface="Times New Roman" pitchFamily="18" charset="0"/>
                <a:cs typeface="Times New Roman" pitchFamily="18" charset="0"/>
              </a:rPr>
              <a:t>« № 8»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27233" y="6226049"/>
            <a:ext cx="2735947" cy="684346"/>
          </a:xfrm>
          <a:prstGeom prst="rect">
            <a:avLst/>
          </a:prstGeom>
          <a:noFill/>
        </p:spPr>
        <p:txBody>
          <a:bodyPr wrap="square" lIns="98609" tIns="49304" rIns="98609" bIns="49304" rtlCol="0">
            <a:spAutoFit/>
          </a:bodyPr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Сосновый Бор</a:t>
            </a:r>
          </a:p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2017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65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Список литературы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1623" y="1034638"/>
            <a:ext cx="10514231" cy="50440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Л.С.Атанасян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, В.Ф.Бутузов , С.Б.Кадомцев,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И.И.Юдина,учебник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«Геометрия 9 класс. Дополнительные главы к учебнику»,2002 г стр. 18-50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В.М.Гольховой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, «Учебное пособие ЗМШ. Кривые второго порядка»,2006 г стр.6-33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dirty="0" smtClean="0">
                <a:latin typeface="Times New Roman" pitchFamily="18" charset="0"/>
                <a:cs typeface="Times New Roman" pitchFamily="18" charset="0"/>
                <a:hlinkClick r:id="rId2"/>
              </a:rPr>
              <a:t>https://ru.wikipedia.org/wiki/Гипербола_(математика)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3"/>
              </a:rPr>
              <a:t>https://ru.wikipedia.org/wiki/Парабола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4"/>
              </a:rPr>
              <a:t>https://ru.wikipedia.org/wiki/Эллипс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5"/>
              </a:rPr>
              <a:t>http://nsportal.ru/ap/library/drugoe/2013/06/27/krivye-vtorogo-poryadka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6"/>
              </a:rPr>
              <a:t>http://studopedia.ru/14_2948_giperbola.html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6"/>
              </a:rPr>
              <a:t>http://studopedia.ru/14_2948_giperbola.html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http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://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studopedia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.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ru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/12_143917_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ellips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-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kanonicheskoe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-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uravnenie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-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7"/>
              </a:rPr>
              <a:t>ellipsa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.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7"/>
              </a:rPr>
              <a:t>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http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://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www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.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mathprofi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.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ru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/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linii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vtorogo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poryadka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ellips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i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8"/>
              </a:rPr>
              <a:t>okruzhnost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.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8"/>
              </a:rPr>
              <a:t>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http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://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www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.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9"/>
              </a:rPr>
              <a:t>mathprofi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.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9"/>
              </a:rPr>
              <a:t>ru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/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9"/>
              </a:rPr>
              <a:t>giperbola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_</a:t>
            </a:r>
            <a:r>
              <a:rPr lang="en-US" u="sng" dirty="0" err="1" smtClean="0">
                <a:latin typeface="Times New Roman" pitchFamily="18" charset="0"/>
                <a:cs typeface="Times New Roman" pitchFamily="18" charset="0"/>
                <a:hlinkClick r:id="rId9"/>
              </a:rPr>
              <a:t>i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_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parabola</a:t>
            </a: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.</a:t>
            </a:r>
            <a:r>
              <a:rPr lang="en-US" u="sng" dirty="0" smtClean="0">
                <a:latin typeface="Times New Roman" pitchFamily="18" charset="0"/>
                <a:cs typeface="Times New Roman" pitchFamily="18" charset="0"/>
                <a:hlinkClick r:id="rId9"/>
              </a:rPr>
              <a:t>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10"/>
              </a:rPr>
              <a:t>http://www.snkey.net/books/delphi/ch1-1.html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u="sng" dirty="0" smtClean="0">
                <a:latin typeface="Times New Roman" pitchFamily="18" charset="0"/>
                <a:cs typeface="Times New Roman" pitchFamily="18" charset="0"/>
                <a:hlinkClick r:id="rId11"/>
              </a:rPr>
              <a:t>http://www.cyberforum.ru/delphi/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040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5494" y="261252"/>
            <a:ext cx="11725835" cy="6435383"/>
          </a:xfrm>
        </p:spPr>
        <p:txBody>
          <a:bodyPr>
            <a:normAutofit lnSpcReduction="10000"/>
          </a:bodyPr>
          <a:lstStyle/>
          <a:p>
            <a:pPr indent="388224" fontAlgn="base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Тема 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проекта: 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Мир невырожденных кривых второго порядка в прямоугольной системе координат.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indent="388224" fontAlgn="base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Цель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: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теорию по теме, язык разметки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 язык стилей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 языки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ript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Delphi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7(и др. технологии) Создать веб-сайт, руководство по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нему, компьютерную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программу и информационный буклет для работы на уроках математики и факультативах.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8224" fontAlgn="base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Задачи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:</a:t>
            </a:r>
            <a:r>
              <a:rPr lang="ru-RU" sz="2000" b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Собрать, изучить, систематизировать и обработать теоретический материал по данной теме.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Изучить язык программирования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 и досконально разобраться в современных технологиях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создания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веб-сайтов.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Написать на языке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 компьютерную программу, которая будет строить невырожденные кривые второго порядка в прямоугольной системе координат при заданном масштабе и помогать решать графически некоторые виды систем 2 уравнений с 2 неизвестными. Разработать с использованием изученных технологий 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 препроцессор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Sass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JQuery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FlexBox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веб-сайт с оптимизированными и более доступными для других устройств функциями программы, а также имеющий возможность показать математическую справку по кривой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Обеспечить доступность и работоспособность данной программы и веб-сайта другим пользователям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Создать буклет с инструкцией к программе, а так же с краткой информационной справкой о невырожденных кривых 2 порядка в прямоугольной системе координат и руководство по сайту.</a:t>
            </a:r>
          </a:p>
        </p:txBody>
      </p:sp>
    </p:spTree>
    <p:extLst>
      <p:ext uri="{BB962C8B-B14F-4D97-AF65-F5344CB8AC3E}">
        <p14:creationId xmlns:p14="http://schemas.microsoft.com/office/powerpoint/2010/main" val="95316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3946" y="2077702"/>
            <a:ext cx="10514231" cy="132863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Кривые второго порядка.</a:t>
            </a:r>
            <a:br>
              <a:rPr lang="ru-RU" dirty="0" smtClean="0"/>
            </a:br>
            <a:r>
              <a:rPr lang="ru-RU" dirty="0" smtClean="0"/>
              <a:t> </a:t>
            </a:r>
            <a:r>
              <a:rPr lang="ru-RU" sz="2900" dirty="0" smtClean="0"/>
              <a:t>Кривая второго порядка – геометрическое место точек, которые в декартовой системе координат задаются общим уравнением</a:t>
            </a:r>
            <a:r>
              <a:rPr lang="ru-RU" dirty="0" smtClean="0"/>
              <a:t>:</a:t>
            </a:r>
            <a:r>
              <a:rPr lang="ru-RU" b="1" dirty="0" smtClean="0"/>
              <a:t/>
            </a:r>
            <a:br>
              <a:rPr lang="ru-RU" b="1" dirty="0" smtClean="0"/>
            </a:br>
            <a:r>
              <a:rPr lang="ru-RU" dirty="0" smtClean="0"/>
              <a:t> </a:t>
            </a:r>
            <a:br>
              <a:rPr lang="ru-RU" dirty="0" smtClean="0"/>
            </a:br>
            <a:r>
              <a:rPr lang="ru-RU" sz="2900" dirty="0" smtClean="0"/>
              <a:t>Кривые второго порядка делятся на вырожденные и невырожденные:</a:t>
            </a:r>
            <a:br>
              <a:rPr lang="ru-RU" sz="2900" dirty="0" smtClean="0"/>
            </a:br>
            <a:r>
              <a:rPr lang="ru-RU" sz="2900" dirty="0" smtClean="0"/>
              <a:t>1)Вырожденные кривые второго порядка это  прямые и точки ,которые задаются уравнением второй степени. </a:t>
            </a:r>
            <a:br>
              <a:rPr lang="ru-RU" sz="2900" dirty="0" smtClean="0"/>
            </a:br>
            <a:r>
              <a:rPr lang="ru-RU" sz="2900" dirty="0" smtClean="0"/>
              <a:t>2)Невырожденными кривыми второго порядка являются эллипс, гипербола, парабола и окружность. </a:t>
            </a:r>
            <a:endParaRPr lang="ru-RU" sz="29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1" y="1"/>
            <a:ext cx="199209" cy="391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8609" tIns="49304" rIns="98609" bIns="49304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604362" y="2534568"/>
            <a:ext cx="7045335" cy="296520"/>
          </a:xfrm>
          <a:prstGeom prst="rect">
            <a:avLst/>
          </a:prstGeom>
          <a:noFill/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1" y="744671"/>
            <a:ext cx="199209" cy="39195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8609" tIns="49304" rIns="98609" bIns="49304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Рисунок 6" descr="http://www.academiaxxi.ru/Collections/La_Ag/Electr_book/Ag/02/04/t2.gif"/>
          <p:cNvPicPr/>
          <p:nvPr/>
        </p:nvPicPr>
        <p:blipFill>
          <a:blip r:embed="rId3"/>
          <a:srcRect b="11668"/>
          <a:stretch>
            <a:fillRect/>
          </a:stretch>
        </p:blipFill>
        <p:spPr bwMode="auto">
          <a:xfrm>
            <a:off x="876712" y="637714"/>
            <a:ext cx="8613810" cy="4736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8" descr="https://im3-tub-ru.yandex.net/i?id=0c02eb3b2a487fdc2835c2d2c08e2deb-l&amp;n=13"/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4371434" y="567754"/>
            <a:ext cx="5434043" cy="511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Рисунок 7" descr="http://math4students.ru/localpages/ElUch/HM/Ag/02/05/t2.gif"/>
          <p:cNvPicPr/>
          <p:nvPr/>
        </p:nvPicPr>
        <p:blipFill>
          <a:blip r:embed="rId5"/>
          <a:srcRect b="11487"/>
          <a:stretch>
            <a:fillRect/>
          </a:stretch>
        </p:blipFill>
        <p:spPr bwMode="auto">
          <a:xfrm>
            <a:off x="2456559" y="1138269"/>
            <a:ext cx="7699724" cy="37994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https://otvet.imgsmail.ru/download/c0bebf3104ecd7c55bb08b00949ac59c_i-1455.gif"/>
          <p:cNvPicPr/>
          <p:nvPr/>
        </p:nvPicPr>
        <p:blipFill>
          <a:blip r:embed="rId6"/>
          <a:srcRect b="11662"/>
          <a:stretch>
            <a:fillRect/>
          </a:stretch>
        </p:blipFill>
        <p:spPr bwMode="auto">
          <a:xfrm>
            <a:off x="2170668" y="633058"/>
            <a:ext cx="7985986" cy="4768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0128" y="211015"/>
            <a:ext cx="10514231" cy="1328631"/>
          </a:xfrm>
        </p:spPr>
        <p:txBody>
          <a:bodyPr>
            <a:normAutofit fontScale="90000"/>
          </a:bodyPr>
          <a:lstStyle/>
          <a:p>
            <a:r>
              <a:rPr lang="ru-RU" sz="3500" dirty="0" smtClean="0">
                <a:latin typeface="Times New Roman" pitchFamily="18" charset="0"/>
                <a:cs typeface="Times New Roman" pitchFamily="18" charset="0"/>
              </a:rPr>
              <a:t>Поверхности второго порядка.</a:t>
            </a:r>
            <a:br>
              <a:rPr lang="ru-RU" sz="35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500" dirty="0" smtClean="0"/>
              <a:t> </a:t>
            </a:r>
            <a:r>
              <a:rPr lang="ru-RU" sz="2200" dirty="0" smtClean="0">
                <a:latin typeface="Times New Roman" pitchFamily="18" charset="0"/>
                <a:cs typeface="Times New Roman" pitchFamily="18" charset="0"/>
              </a:rPr>
              <a:t>Поверхностью второго порядка называется множество точек трехмерного пространства, декартовы координаты которых удовлетворяют уравнению :</a:t>
            </a:r>
            <a:br>
              <a:rPr lang="ru-RU" sz="2200" dirty="0" smtClean="0">
                <a:latin typeface="Times New Roman" pitchFamily="18" charset="0"/>
                <a:cs typeface="Times New Roman" pitchFamily="18" charset="0"/>
              </a:rPr>
            </a:br>
            <a:endParaRPr lang="ru-RU" sz="2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 descr="C:\Users\Егор\Downloads\real-quadric-cone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16824" y="1902375"/>
            <a:ext cx="2748396" cy="2691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 descr="C:\Users\Егор\Downloads\hyperbolic-cylinder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70885" y="4530443"/>
            <a:ext cx="3582181" cy="2180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Рисунок 9" descr="C:\Users\Егор\Downloads\elliptic-paraboloid.jpg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56098" y="4480543"/>
            <a:ext cx="2574524" cy="2393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Рисунок 10" descr="C:\Users\Егор\Downloads\real-elliptic-cylinder.jpg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390359" y="1721555"/>
            <a:ext cx="2713825" cy="2583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Рисунок 11" descr="C:\Users\Егор\Downloads\parabolic-cylinder.jpg"/>
          <p:cNvPicPr/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65614" y="4226208"/>
            <a:ext cx="2997935" cy="2464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12" descr="C:\Users\Егор\Downloads\equation-of-sphere.jpg"/>
          <p:cNvPicPr/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02549" y="1909315"/>
            <a:ext cx="2503360" cy="2479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801858" y="1997612"/>
            <a:ext cx="1477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Сфера</a:t>
            </a:r>
            <a:endParaRPr lang="ru-RU" sz="24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4197600" y="1956723"/>
            <a:ext cx="3402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Эллиптический цилиндр</a:t>
            </a:r>
            <a:endParaRPr lang="ru-RU" sz="24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202375" y="4348230"/>
            <a:ext cx="36045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Параболический цилиндр</a:t>
            </a:r>
            <a:endParaRPr lang="ru-RU" sz="24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4042856" y="4432636"/>
            <a:ext cx="3832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Эллиптический </a:t>
            </a:r>
            <a:r>
              <a:rPr lang="ru-RU" sz="2400" dirty="0" err="1" smtClean="0"/>
              <a:t>парабалоид</a:t>
            </a:r>
            <a:endParaRPr lang="ru-RU" sz="24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525691" y="1981341"/>
            <a:ext cx="3404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Коническая поверхность</a:t>
            </a:r>
            <a:endParaRPr lang="ru-RU" sz="2400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8006842" y="4443394"/>
            <a:ext cx="38684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Гиперболический </a:t>
            </a:r>
            <a:r>
              <a:rPr lang="ru-RU" sz="2400" dirty="0" err="1" smtClean="0"/>
              <a:t>циллиндр</a:t>
            </a:r>
            <a:endParaRPr lang="ru-RU" sz="2400" dirty="0"/>
          </a:p>
        </p:txBody>
      </p:sp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7172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8640" y="1406770"/>
            <a:ext cx="6977575" cy="318013"/>
          </a:xfrm>
          <a:prstGeom prst="rect">
            <a:avLst/>
          </a:prstGeom>
          <a:noFill/>
        </p:spPr>
      </p:pic>
      <p:sp>
        <p:nvSpPr>
          <p:cNvPr id="23" name="Прямоугольник 22"/>
          <p:cNvSpPr/>
          <p:nvPr/>
        </p:nvSpPr>
        <p:spPr>
          <a:xfrm>
            <a:off x="0" y="0"/>
            <a:ext cx="12190413" cy="68738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 descr="C:\Users\Егор\Downloads\hyperboloid-of-one-sheet.jpg"/>
          <p:cNvPicPr/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166662" y="436482"/>
            <a:ext cx="3039656" cy="2535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Егор\Downloads\hyperbolic-paraboloid.jpg"/>
          <p:cNvPicPr/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985120" y="3637261"/>
            <a:ext cx="3344833" cy="2830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Рисунок 3" descr="C:\Users\Егор\Downloads\real-ellipsoid.jpg"/>
          <p:cNvPicPr/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886135" y="277094"/>
            <a:ext cx="3618629" cy="2492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8" descr="C:\Users\Егор\Downloads\hyperboloid-of-two-sheets.jpg"/>
          <p:cNvPicPr/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7298716" y="3632264"/>
            <a:ext cx="2598317" cy="2795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4" name="Rectangle 6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605118" y="349624"/>
            <a:ext cx="1869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Эллипсоид</a:t>
            </a:r>
            <a:endParaRPr lang="ru-RU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6109448" y="327211"/>
            <a:ext cx="33034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Однополостный гиперболоид</a:t>
            </a:r>
            <a:endParaRPr lang="ru-RU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5786717" y="3379694"/>
            <a:ext cx="33438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Двуполостный гиперболоид</a:t>
            </a:r>
            <a:endParaRPr lang="ru-RU" sz="2400" dirty="0"/>
          </a:p>
        </p:txBody>
      </p:sp>
      <p:sp>
        <p:nvSpPr>
          <p:cNvPr id="29" name="TextBox 28"/>
          <p:cNvSpPr txBox="1"/>
          <p:nvPr/>
        </p:nvSpPr>
        <p:spPr>
          <a:xfrm>
            <a:off x="246529" y="3177989"/>
            <a:ext cx="2537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Гиперболический параболоид</a:t>
            </a:r>
            <a:endParaRPr lang="ru-RU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/>
      <p:bldP spid="27" grpId="0"/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971" y="0"/>
            <a:ext cx="10514231" cy="1328631"/>
          </a:xfrm>
        </p:spPr>
        <p:txBody>
          <a:bodyPr>
            <a:normAutofit fontScale="90000"/>
          </a:bodyPr>
          <a:lstStyle/>
          <a:p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Кривые третьего порядка.</a:t>
            </a:r>
            <a:br>
              <a:rPr lang="ru-RU" sz="3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000" dirty="0" smtClean="0"/>
              <a:t> </a:t>
            </a:r>
            <a:r>
              <a:rPr lang="ru-RU" sz="2200" dirty="0" smtClean="0">
                <a:latin typeface="Times New Roman" pitchFamily="18" charset="0"/>
                <a:cs typeface="Times New Roman" pitchFamily="18" charset="0"/>
              </a:rPr>
              <a:t>Кривые  линии  третьего  порядка  представляют  собой  геометрическое  место  точек, координаты  которых  в  прямоугольной  системе  координат  описываются уравнением:</a:t>
            </a:r>
            <a:endParaRPr lang="ru-RU" sz="2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Рисунок 2" descr="C:\Users\Егор\Downloads\image591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93894" y="4493203"/>
            <a:ext cx="2796591" cy="2380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Рисунок 3" descr="C:\Users\Егор\Downloads\59.png"/>
          <p:cNvPicPr/>
          <p:nvPr/>
        </p:nvPicPr>
        <p:blipFill>
          <a:blip r:embed="rId3">
            <a:grayscl/>
            <a:lum bright="-40000"/>
          </a:blip>
          <a:srcRect/>
          <a:stretch>
            <a:fillRect/>
          </a:stretch>
        </p:blipFill>
        <p:spPr bwMode="auto">
          <a:xfrm>
            <a:off x="395847" y="2247617"/>
            <a:ext cx="4821612" cy="1810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 descr="C:\Users\Егор\Downloads\Strophoid-chart.png"/>
          <p:cNvPicPr/>
          <p:nvPr/>
        </p:nvPicPr>
        <p:blipFill>
          <a:blip r:embed="rId4">
            <a:biLevel thresh="50000"/>
          </a:blip>
          <a:srcRect/>
          <a:stretch>
            <a:fillRect/>
          </a:stretch>
        </p:blipFill>
        <p:spPr bwMode="auto">
          <a:xfrm>
            <a:off x="944256" y="4232899"/>
            <a:ext cx="3878192" cy="211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Егор\Downloads\1565.jpg"/>
          <p:cNvPicPr/>
          <p:nvPr/>
        </p:nvPicPr>
        <p:blipFill>
          <a:blip r:embed="rId5"/>
          <a:srcRect b="10320"/>
          <a:stretch>
            <a:fillRect/>
          </a:stretch>
        </p:blipFill>
        <p:spPr bwMode="auto">
          <a:xfrm>
            <a:off x="7435146" y="2013962"/>
            <a:ext cx="3134143" cy="255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24436" y="1801907"/>
            <a:ext cx="1869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Локон </a:t>
            </a:r>
            <a:r>
              <a:rPr lang="ru-RU" sz="2400" dirty="0" err="1" smtClean="0"/>
              <a:t>Аньези</a:t>
            </a:r>
            <a:endParaRPr lang="ru-RU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225988" y="1707777"/>
            <a:ext cx="1869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Циссоида </a:t>
            </a:r>
            <a:r>
              <a:rPr lang="ru-RU" sz="2400" dirty="0" err="1" smtClean="0"/>
              <a:t>Диоклеса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42047" y="4047566"/>
            <a:ext cx="1869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Строфоида</a:t>
            </a:r>
            <a:endParaRPr lang="ru-RU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66329" y="4383741"/>
            <a:ext cx="1869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Декартов лист</a:t>
            </a:r>
            <a:endParaRPr lang="ru-RU" sz="2400" dirty="0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18562" y="1371601"/>
            <a:ext cx="8251591" cy="3630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Кривые и поверхности второго порядка в жизни.</a:t>
            </a:r>
            <a:endParaRPr lang="ru-RU" sz="3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0" name="Picture 2" descr="http://www.razgovorium.ru/attachments/razdel35/683d1417253905-ris-pro-chipsy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7674" y="1418280"/>
            <a:ext cx="10205419" cy="3889674"/>
          </a:xfrm>
          <a:prstGeom prst="rect">
            <a:avLst/>
          </a:prstGeom>
          <a:noFill/>
        </p:spPr>
      </p:pic>
      <p:pic>
        <p:nvPicPr>
          <p:cNvPr id="4" name="Рисунок 3" descr="http://www.classifieds24.ru/images/2893/2892976/large_2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723" y="1118350"/>
            <a:ext cx="7919535" cy="4465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http://www.mitrosmusic.com/media/inlineimage/upload_24612_1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054" y="843071"/>
            <a:ext cx="9169485" cy="5235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http://www.eltaconsult.com/wp-content/uploads/2009/05/photo-image-001_resized_website_centered_usage.jp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176" y="808692"/>
            <a:ext cx="8156821" cy="5418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http://7renkhaber.com/fotogaleri/act/7365_47959_17072013223023_0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749" y="390870"/>
            <a:ext cx="8674591" cy="5108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Picture 2" descr="http://www.e-reading.club/illustrations/1037/1037931-image196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70728" y="886292"/>
            <a:ext cx="10287000" cy="4549776"/>
          </a:xfrm>
          <a:prstGeom prst="rect">
            <a:avLst/>
          </a:prstGeom>
          <a:noFill/>
        </p:spPr>
      </p:pic>
      <p:pic>
        <p:nvPicPr>
          <p:cNvPr id="5124" name="Picture 4" descr="http://3.bp.blogspot.com/-jKBkeKb8Gug/U4YQK45-A6I/AAAAAAAACvc/2qfQJe8divw/s1600/The+solar+system+(1).gif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675091" y="247929"/>
            <a:ext cx="8917051" cy="57494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Программа.</a:t>
            </a:r>
            <a:endParaRPr lang="ru-RU" sz="3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482" name="AutoShape 2" descr="http://s002.youpic.su/pictures/1328562000/815c4fa19f41b72107f0c7fd15ac9bc6.jpg"/>
          <p:cNvSpPr>
            <a:spLocks noChangeAspect="1" noChangeArrowheads="1"/>
          </p:cNvSpPr>
          <p:nvPr/>
        </p:nvSpPr>
        <p:spPr bwMode="auto">
          <a:xfrm>
            <a:off x="84656" y="-136840"/>
            <a:ext cx="395766" cy="297550"/>
          </a:xfrm>
          <a:prstGeom prst="rect">
            <a:avLst/>
          </a:prstGeom>
          <a:noFill/>
        </p:spPr>
        <p:txBody>
          <a:bodyPr vert="horz" wrap="square" lIns="98609" tIns="49304" rIns="98609" bIns="49304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484" name="AutoShape 4" descr="http://s002.youpic.su/pictures/1328562000/815c4fa19f41b72107f0c7fd15ac9bc6.jpg"/>
          <p:cNvSpPr>
            <a:spLocks noChangeAspect="1" noChangeArrowheads="1"/>
          </p:cNvSpPr>
          <p:nvPr/>
        </p:nvSpPr>
        <p:spPr bwMode="auto">
          <a:xfrm>
            <a:off x="84656" y="-136840"/>
            <a:ext cx="395766" cy="297550"/>
          </a:xfrm>
          <a:prstGeom prst="rect">
            <a:avLst/>
          </a:prstGeom>
          <a:noFill/>
        </p:spPr>
        <p:txBody>
          <a:bodyPr vert="horz" wrap="square" lIns="98609" tIns="49304" rIns="98609" bIns="49304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486" name="AutoShape 6" descr="http://s002.youpic.su/pictures/1328562000/815c4fa19f41b72107f0c7fd15ac9bc6.jpg"/>
          <p:cNvSpPr>
            <a:spLocks noChangeAspect="1" noChangeArrowheads="1"/>
          </p:cNvSpPr>
          <p:nvPr/>
        </p:nvSpPr>
        <p:spPr bwMode="auto">
          <a:xfrm>
            <a:off x="84656" y="-136840"/>
            <a:ext cx="395766" cy="297550"/>
          </a:xfrm>
          <a:prstGeom prst="rect">
            <a:avLst/>
          </a:prstGeom>
          <a:noFill/>
        </p:spPr>
        <p:txBody>
          <a:bodyPr vert="horz" wrap="square" lIns="98609" tIns="49304" rIns="98609" bIns="49304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488" name="AutoShape 8" descr="http://s002.youpic.su/pictures/1328562000/815c4fa19f41b72107f0c7fd15ac9bc6.jpg"/>
          <p:cNvSpPr>
            <a:spLocks noChangeAspect="1" noChangeArrowheads="1"/>
          </p:cNvSpPr>
          <p:nvPr/>
        </p:nvSpPr>
        <p:spPr bwMode="auto">
          <a:xfrm>
            <a:off x="84656" y="-136840"/>
            <a:ext cx="395766" cy="297550"/>
          </a:xfrm>
          <a:prstGeom prst="rect">
            <a:avLst/>
          </a:prstGeom>
          <a:noFill/>
        </p:spPr>
        <p:txBody>
          <a:bodyPr vert="horz" wrap="square" lIns="98609" tIns="49304" rIns="98609" bIns="49304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489" name="Picture 9" descr="C:\Users\Егор\Downloads\Delphi_7_Enterprise_Full_plus_Serial_Key_Original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47258" y="876082"/>
            <a:ext cx="7582657" cy="5567614"/>
          </a:xfrm>
          <a:prstGeom prst="rect">
            <a:avLst/>
          </a:prstGeom>
          <a:noFill/>
        </p:spPr>
      </p:pic>
      <p:pic>
        <p:nvPicPr>
          <p:cNvPr id="1026" name="Picture 2" descr="C:\Users\Егор\Downloads\FwPplwaeuKM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" y="560332"/>
            <a:ext cx="12124338" cy="51274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4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_04_02_22_23_09_988x6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585" y="-1"/>
            <a:ext cx="10480538" cy="6873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63782" y="480291"/>
            <a:ext cx="7753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Этапы создания и демонстрация веб-сайта: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13" y="92364"/>
            <a:ext cx="11691184" cy="657629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112" y="92363"/>
            <a:ext cx="11691183" cy="6576291"/>
          </a:xfrm>
          <a:prstGeom prst="rect">
            <a:avLst/>
          </a:prstGeom>
        </p:spPr>
      </p:pic>
      <p:pic>
        <p:nvPicPr>
          <p:cNvPr id="1026" name="Picture 2" descr="https://pp.userapi.com/c841320/v841320302/3e9f3/IT5iIm3gfPk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130"/>
            <a:ext cx="12272819" cy="597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pp.userapi.com/c841320/v841320302/3e9fd/xd-fM9i6yA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128"/>
            <a:ext cx="12190413" cy="5867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p.userapi.com/c841320/v841320302/3ea07/x9Ygom7nsZ4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38" y="480291"/>
            <a:ext cx="12269287" cy="586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pp.userapi.com/c841320/v841320302/3ea11/Gh1VvYnPQmg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02" y="106611"/>
            <a:ext cx="11759002" cy="661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pp.userapi.com/c841320/v841320302/3ea2f/9qfLUKzdT0M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01" y="106609"/>
            <a:ext cx="11725093" cy="659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pp.userapi.com/c841320/v841320302/3ea25/hMJnGxAcGuU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99" y="106609"/>
            <a:ext cx="11725096" cy="659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22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120</Words>
  <Application>Microsoft Office PowerPoint</Application>
  <PresentationFormat>Произвольный</PresentationFormat>
  <Paragraphs>42</Paragraphs>
  <Slides>10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ПРАКТИКО-ОРИЕНТИРОВАННЫЙ ПРОЕКТ  Мир невырожденных кривых второго порядка в прямоугольной системе координат</vt:lpstr>
      <vt:lpstr>Презентация PowerPoint</vt:lpstr>
      <vt:lpstr>Кривые второго порядка.  Кривая второго порядка – геометрическое место точек, которые в декартовой системе координат задаются общим уравнением:   Кривые второго порядка делятся на вырожденные и невырожденные: 1)Вырожденные кривые второго порядка это  прямые и точки ,которые задаются уравнением второй степени.  2)Невырожденными кривыми второго порядка являются эллипс, гипербола, парабола и окружность. </vt:lpstr>
      <vt:lpstr>Поверхности второго порядка.  Поверхностью второго порядка называется множество точек трехмерного пространства, декартовы координаты которых удовлетворяют уравнению : </vt:lpstr>
      <vt:lpstr>Кривые третьего порядка.  Кривые  линии  третьего  порядка  представляют  собой  геометрическое  место  точек, координаты  которых  в  прямоугольной  системе  координат  описываются уравнением:</vt:lpstr>
      <vt:lpstr>Кривые и поверхности второго порядка в жизни.</vt:lpstr>
      <vt:lpstr>Программа.</vt:lpstr>
      <vt:lpstr>Презентация PowerPoint</vt:lpstr>
      <vt:lpstr>Презентация PowerPoint</vt:lpstr>
      <vt:lpstr>Список литературы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ИССЛЕДОВАТЕЛЬСКИЙ ПРОЕКТ Влияние мультфильмов на русский язык </dc:title>
  <dc:creator>User</dc:creator>
  <cp:lastModifiedBy>zakutei.egor@gmail.com</cp:lastModifiedBy>
  <cp:revision>32</cp:revision>
  <dcterms:created xsi:type="dcterms:W3CDTF">2015-03-31T08:17:29Z</dcterms:created>
  <dcterms:modified xsi:type="dcterms:W3CDTF">2017-11-29T20:19:26Z</dcterms:modified>
</cp:coreProperties>
</file>

<file path=docProps/thumbnail.jpeg>
</file>